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351" r:id="rId2"/>
    <p:sldId id="332" r:id="rId3"/>
    <p:sldId id="259" r:id="rId4"/>
    <p:sldId id="343" r:id="rId5"/>
    <p:sldId id="262" r:id="rId6"/>
    <p:sldId id="266" r:id="rId7"/>
    <p:sldId id="333" r:id="rId8"/>
    <p:sldId id="334" r:id="rId9"/>
    <p:sldId id="263" r:id="rId10"/>
    <p:sldId id="264" r:id="rId11"/>
    <p:sldId id="265" r:id="rId12"/>
    <p:sldId id="267" r:id="rId13"/>
    <p:sldId id="344" r:id="rId14"/>
    <p:sldId id="268" r:id="rId15"/>
    <p:sldId id="269" r:id="rId16"/>
    <p:sldId id="270" r:id="rId17"/>
    <p:sldId id="346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47" r:id="rId32"/>
    <p:sldId id="348" r:id="rId33"/>
    <p:sldId id="349" r:id="rId34"/>
    <p:sldId id="350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4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308" r:id="rId61"/>
    <p:sldId id="309" r:id="rId62"/>
    <p:sldId id="310" r:id="rId63"/>
    <p:sldId id="311" r:id="rId64"/>
    <p:sldId id="312" r:id="rId65"/>
    <p:sldId id="313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  <p:embeddedFont>
      <p:font typeface="Palatino Linotype" panose="02040502050505030304" pitchFamily="18" charset="0"/>
      <p:regular r:id="rId73"/>
      <p:bold r:id="rId74"/>
      <p:italic r:id="rId75"/>
      <p:boldItalic r:id="rId76"/>
    </p:embeddedFont>
    <p:embeddedFont>
      <p:font typeface="Source Sans Pro Black" panose="020B0503030403020204" pitchFamily="34" charset="0"/>
      <p:bold r:id="rId77"/>
      <p:italic r:id="rId78"/>
      <p:boldItalic r:id="rId79"/>
    </p:embeddedFont>
    <p:embeddedFont>
      <p:font typeface="Source Sans Pro SemiBold" panose="020B0503030403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gGGFqOAeVlmXij+NFBJ5U/RxX5W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T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3"/>
  </p:normalViewPr>
  <p:slideViewPr>
    <p:cSldViewPr snapToGrid="0" snapToObjects="1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7T00:14:47.103" idx="1">
    <p:pos x="6000" y="0"/>
    <p:text>Question 14.2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GNQzb5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99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25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02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190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60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2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300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002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594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93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28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900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77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463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1802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454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860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45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027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178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28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559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5538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242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628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449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00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62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735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688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36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427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82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608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270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75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966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948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8335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377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398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41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500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145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1065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619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030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4569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2611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287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9013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530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186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747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685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2604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287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6008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8563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44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4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87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5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Fiscal Policy and the Multiplier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079875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 descr="figure-14-02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12192000" cy="610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46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 descr="figure-14-02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12192000" cy="610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51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 descr="figure-14-04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56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Equilibrium in the Goods Market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10000"/>
              </a:bodyPr>
              <a:lstStyle/>
              <a:p>
                <a:pPr marL="342900" indent="-342900"/>
                <a:r>
                  <a:rPr lang="en-US" dirty="0"/>
                  <a:t>Production of goods and services must equal demand</a:t>
                </a:r>
              </a:p>
              <a:p>
                <a:pPr marL="342900" indent="-342900"/>
                <a:r>
                  <a:rPr lang="en-US" dirty="0"/>
                  <a:t>Otherwise inventories will accumulate</a:t>
                </a:r>
              </a:p>
              <a:p>
                <a:pPr marL="342900" indent="-342900"/>
                <a:r>
                  <a:rPr lang="en-US" dirty="0"/>
                  <a:t>Ignore government for now, assume closed economy</a:t>
                </a:r>
              </a:p>
              <a:p>
                <a:pPr marL="342900" indent="-342900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total output (and income)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Solving for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64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 descr="figure-14-04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7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 descr="figure-14-04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5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 descr="figure-14-04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49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The Multiplier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Equilibrium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Each dollar of increase in investment raises output by a multiple if this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0.6, then </a:t>
                </a:r>
                <a:r>
                  <a:rPr lang="en-US" dirty="0">
                    <a:solidFill>
                      <a:srgbClr val="FF0000"/>
                    </a:solidFill>
                  </a:rPr>
                  <a:t>multiplier</a:t>
                </a:r>
                <a:r>
                  <a:rPr lang="en-US" dirty="0"/>
                  <a:t> is 2.5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investment drops by 1.5 bn, output will drop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×2.5=3.75</m:t>
                    </m:r>
                  </m:oMath>
                </a14:m>
                <a:r>
                  <a:rPr lang="en-US" dirty="0"/>
                  <a:t> bn</a:t>
                </a: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 descr="figure-14-05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3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 descr="figure-14-05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13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Components of Aggregate Demand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Consumption Function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Multiplier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Fiscal Policy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 14 Introduction to 14.6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88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 descr="figure-14-05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24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 descr="figure-14-05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611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 descr="figure-14-05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27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 descr="figure-14-05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35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figure-14-05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70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figure-14-05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128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 descr="figure-14-05-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60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figure-14-06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46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 descr="figure-14-06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47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 descr="figure-14-06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Components of Demand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 descr="figure-14-06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600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Equilibrium in the Goods Market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Now include government and international trade</a:t>
                </a:r>
              </a:p>
              <a:p>
                <a:pPr marL="0" indent="0">
                  <a:buNone/>
                </a:pPr>
                <a:r>
                  <a:rPr lang="en-US" dirty="0"/>
                  <a:t>Suppose imports are a constant share of income,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tax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so disposable income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total output (and income)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450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The Multiplier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Solving for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multiplier is now smaller: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0.75,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then </a:t>
                </a:r>
                <a:r>
                  <a:rPr lang="en-US" dirty="0">
                    <a:solidFill>
                      <a:srgbClr val="FF0000"/>
                    </a:solidFill>
                  </a:rPr>
                  <a:t>multiplier</a:t>
                </a:r>
                <a:r>
                  <a:rPr lang="en-US" dirty="0"/>
                  <a:t> is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Imports result in </a:t>
                </a:r>
                <a:r>
                  <a:rPr lang="en-US" dirty="0">
                    <a:solidFill>
                      <a:srgbClr val="FF0000"/>
                    </a:solidFill>
                  </a:rPr>
                  <a:t>demand leakage</a:t>
                </a:r>
                <a:r>
                  <a:rPr lang="en-US" dirty="0"/>
                  <a:t>, other countries see increased demand </a:t>
                </a:r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52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Fiscal Policy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for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decline in demand (from social distancing for example) can be offset</a:t>
                </a:r>
              </a:p>
              <a:p>
                <a:pPr marL="0" indent="0">
                  <a:buNone/>
                </a:pPr>
                <a:r>
                  <a:rPr lang="en-US" dirty="0"/>
                  <a:t>By increased </a:t>
                </a:r>
                <a:r>
                  <a:rPr lang="en-US" dirty="0">
                    <a:solidFill>
                      <a:srgbClr val="FF0000"/>
                    </a:solidFill>
                  </a:rPr>
                  <a:t>government expenditure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FF0000"/>
                    </a:solidFill>
                  </a:rPr>
                  <a:t>tax cuts </a:t>
                </a:r>
              </a:p>
              <a:p>
                <a:pPr marL="0" indent="0">
                  <a:buNone/>
                </a:pPr>
                <a:r>
                  <a:rPr lang="en-US" dirty="0"/>
                  <a:t>These are </a:t>
                </a:r>
                <a:r>
                  <a:rPr lang="en-US" dirty="0">
                    <a:solidFill>
                      <a:srgbClr val="FF0000"/>
                    </a:solidFill>
                  </a:rPr>
                  <a:t>fiscal polices</a:t>
                </a:r>
                <a:r>
                  <a:rPr lang="en-US" dirty="0"/>
                  <a:t>, used aggressively over past few weeks (</a:t>
                </a:r>
                <a:r>
                  <a:rPr lang="en-US" dirty="0">
                    <a:solidFill>
                      <a:srgbClr val="FF0000"/>
                    </a:solidFill>
                  </a:rPr>
                  <a:t>stimulus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Also the Federal Reserve can cut interest rates, which is </a:t>
                </a:r>
                <a:r>
                  <a:rPr lang="en-US" dirty="0">
                    <a:solidFill>
                      <a:srgbClr val="FF0000"/>
                    </a:solidFill>
                  </a:rPr>
                  <a:t>monetary policy</a:t>
                </a:r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76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Investment and Interest Rates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574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 descr="figure-14-09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399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 descr="figure-14-09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56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 descr="figure-14-09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43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 descr="figure-14-09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600" y="0"/>
            <a:ext cx="6653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09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 descr="figure-14-09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600" y="0"/>
            <a:ext cx="6653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81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Components of Aggregate Demand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Main components of demand for goods and services: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342900" indent="-342900"/>
            <a:r>
              <a:rPr lang="en-US" dirty="0"/>
              <a:t>Consumption, C</a:t>
            </a:r>
          </a:p>
          <a:p>
            <a:pPr marL="342900" indent="-342900"/>
            <a:r>
              <a:rPr lang="en-US" dirty="0"/>
              <a:t>Investment, I</a:t>
            </a:r>
          </a:p>
          <a:p>
            <a:pPr marL="342900" indent="-342900"/>
            <a:r>
              <a:rPr lang="en-US" dirty="0"/>
              <a:t>Government purchases, G</a:t>
            </a:r>
          </a:p>
          <a:p>
            <a:pPr marL="342900" indent="-342900"/>
            <a:r>
              <a:rPr lang="en-US" dirty="0"/>
              <a:t>Net Exports (Exports minus imports), X – M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FF0000"/>
                </a:solidFill>
              </a:rPr>
              <a:t>Government</a:t>
            </a:r>
            <a:r>
              <a:rPr lang="en-US" dirty="0"/>
              <a:t> expenditures have grown significantly as share of GDP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Investment (including residential) is </a:t>
            </a:r>
            <a:r>
              <a:rPr lang="en-US" dirty="0">
                <a:solidFill>
                  <a:srgbClr val="FF0000"/>
                </a:solidFill>
              </a:rPr>
              <a:t>volatile</a:t>
            </a:r>
            <a:r>
              <a:rPr lang="en-US" dirty="0"/>
              <a:t>, also consumption of durables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31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 descr="figure-14-10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7513"/>
            <a:ext cx="12192000" cy="60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895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 descr="figure-14-10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7513"/>
            <a:ext cx="12192000" cy="60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544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 descr="figure-14-10-a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7513"/>
            <a:ext cx="12192000" cy="60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73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 descr="figure-14-10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9975"/>
            <a:ext cx="12192000" cy="471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047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 descr="figure-14-10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9975"/>
            <a:ext cx="12192000" cy="471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840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 descr="figure-14-10-c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0"/>
            <a:ext cx="10537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663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6" descr="figure-14-10-c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0"/>
            <a:ext cx="10537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772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 descr="figure-14-10-c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0"/>
            <a:ext cx="10537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527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3" descr="figure-14-mcq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354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 descr="figure-14-07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figure-14-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0"/>
            <a:ext cx="7732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645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 descr="figure-14-07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2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figure-14-07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374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 descr="figure-14-07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746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 descr="figure-14-07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113" y="0"/>
            <a:ext cx="9374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16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 descr="figure-14-07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113" y="0"/>
            <a:ext cx="9374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739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 descr="figure-14-07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079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 descr="figure-14-07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0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 descr="figure-14-08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763" y="0"/>
            <a:ext cx="8370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34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 descr="figure-14-08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525" y="0"/>
            <a:ext cx="83629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592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 descr="figure-14-08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763" y="0"/>
            <a:ext cx="8370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72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 descr="figure-14-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138"/>
            <a:ext cx="12192000" cy="6434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120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8" descr="figure-14-11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902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 descr="figure-14-11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584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0" descr="figure-14-11-a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022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 descr="figure-14-11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544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 descr="figure-14-11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155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 descr="figure-14-11-b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97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The Consumption Function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79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Consumption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indent="-342900"/>
                <a:r>
                  <a:rPr lang="en-US" dirty="0"/>
                  <a:t>A simple model of consumption: depends only on current income</a:t>
                </a:r>
              </a:p>
              <a:p>
                <a:pPr marL="342900" indent="-342900"/>
                <a:r>
                  <a:rPr lang="en-US" dirty="0"/>
                  <a:t>Consumption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autonomous consumption (positive)</a:t>
                </a:r>
              </a:p>
              <a:p>
                <a:pPr marL="342900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marginal propensity to consume (below 1)</a:t>
                </a:r>
              </a:p>
              <a:p>
                <a:pPr marL="342900" indent="-342900"/>
                <a:r>
                  <a:rPr lang="en-US" dirty="0"/>
                  <a:t>Interpretation: share of expenditure from additional unit of income </a:t>
                </a:r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24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 descr="figure-14-02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12192000" cy="610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24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423</Words>
  <Application>Microsoft Macintosh PowerPoint</Application>
  <PresentationFormat>Widescreen</PresentationFormat>
  <Paragraphs>113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Source Sans Pro Black</vt:lpstr>
      <vt:lpstr>Arial</vt:lpstr>
      <vt:lpstr>Palatino Linotype</vt:lpstr>
      <vt:lpstr>Cambria Math</vt:lpstr>
      <vt:lpstr>Source Sans Pro SemiBold</vt:lpstr>
      <vt:lpstr>Calibri</vt:lpstr>
      <vt:lpstr>Office Theme</vt:lpstr>
      <vt:lpstr>Fiscal Policy and the Multiplier</vt:lpstr>
      <vt:lpstr>Overview</vt:lpstr>
      <vt:lpstr>Components of Demand</vt:lpstr>
      <vt:lpstr>Components of Aggregate Demand</vt:lpstr>
      <vt:lpstr>PowerPoint Presentation</vt:lpstr>
      <vt:lpstr>PowerPoint Presentation</vt:lpstr>
      <vt:lpstr>The Consumption Function</vt:lpstr>
      <vt:lpstr>Consumption</vt:lpstr>
      <vt:lpstr>PowerPoint Presentation</vt:lpstr>
      <vt:lpstr>PowerPoint Presentation</vt:lpstr>
      <vt:lpstr>PowerPoint Presentation</vt:lpstr>
      <vt:lpstr>PowerPoint Presentation</vt:lpstr>
      <vt:lpstr>Equilibrium in the Goods Market</vt:lpstr>
      <vt:lpstr>PowerPoint Presentation</vt:lpstr>
      <vt:lpstr>PowerPoint Presentation</vt:lpstr>
      <vt:lpstr>PowerPoint Presentation</vt:lpstr>
      <vt:lpstr>The Multiplier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Equilibrium in the Goods Market</vt:lpstr>
      <vt:lpstr>The Multiplier</vt:lpstr>
      <vt:lpstr>Fiscal Policy</vt:lpstr>
      <vt:lpstr>Investment and Interest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17</cp:revision>
  <dcterms:created xsi:type="dcterms:W3CDTF">2017-10-09T10:02:31Z</dcterms:created>
  <dcterms:modified xsi:type="dcterms:W3CDTF">2023-04-23T02:14:19Z</dcterms:modified>
</cp:coreProperties>
</file>